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4" r:id="rId3"/>
    <p:sldId id="286" r:id="rId4"/>
    <p:sldId id="267" r:id="rId5"/>
    <p:sldId id="256" r:id="rId6"/>
    <p:sldId id="257" r:id="rId7"/>
    <p:sldId id="258" r:id="rId8"/>
    <p:sldId id="259" r:id="rId9"/>
    <p:sldId id="280" r:id="rId10"/>
    <p:sldId id="281" r:id="rId11"/>
    <p:sldId id="260" r:id="rId12"/>
    <p:sldId id="261" r:id="rId13"/>
    <p:sldId id="262" r:id="rId14"/>
    <p:sldId id="263" r:id="rId15"/>
    <p:sldId id="264" r:id="rId16"/>
    <p:sldId id="268" r:id="rId17"/>
    <p:sldId id="282" r:id="rId18"/>
    <p:sldId id="269" r:id="rId19"/>
    <p:sldId id="273" r:id="rId20"/>
    <p:sldId id="271" r:id="rId21"/>
    <p:sldId id="272" r:id="rId22"/>
    <p:sldId id="274" r:id="rId23"/>
    <p:sldId id="276" r:id="rId24"/>
    <p:sldId id="265" r:id="rId25"/>
    <p:sldId id="279" r:id="rId26"/>
    <p:sldId id="2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72;&#1090;&#1103;\Desktop\&#1050;&#1054;&#1053;&#1060;&#1045;&#1056;&#1045;&#1053;&#1062;&#1048;&#1048;\&#1061;&#1054;&#1051;&#1054;&#1050;&#1054;&#1057;&#1058;\&#1072;&#1088;&#1072;&#1073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напряженности в арабо-израильском конфликте (1880-1948) </a:t>
            </a:r>
          </a:p>
        </c:rich>
      </c:tx>
      <c:layout>
        <c:manualLayout>
          <c:xMode val="edge"/>
          <c:yMode val="edge"/>
          <c:x val="0.13836675351595676"/>
          <c:y val="7.3868882733148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606662302879344E-2"/>
          <c:y val="0.20986457684519458"/>
          <c:w val="0.85458748993619515"/>
          <c:h val="0.51100630679161752"/>
        </c:manualLayout>
      </c:layout>
      <c:lineChart>
        <c:grouping val="standard"/>
        <c:varyColors val="0"/>
        <c:ser>
          <c:idx val="0"/>
          <c:order val="0"/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Лист2!$A$2:$B$7</c:f>
              <c:strCache>
                <c:ptCount val="6"/>
                <c:pt idx="0">
                  <c:v>Появление практического сионизма</c:v>
                </c:pt>
                <c:pt idx="1">
                  <c:v>Всемирный сионистский конгресс</c:v>
                </c:pt>
                <c:pt idx="2">
                  <c:v>"Декларация Бальфура"</c:v>
                </c:pt>
                <c:pt idx="3">
                  <c:v>Холокост и потребность в переселении в Палестину</c:v>
                </c:pt>
                <c:pt idx="4">
                  <c:v>ООН: план раздела Палестины</c:v>
                </c:pt>
                <c:pt idx="5">
                  <c:v>Окончание британского мандата в Палестине</c:v>
                </c:pt>
              </c:strCache>
            </c:strRef>
          </c:cat>
          <c:val>
            <c:numRef>
              <c:f>Лист2!$C$2:$C$7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1E-40D8-B836-580198D496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29938127"/>
        <c:axId val="1642616991"/>
      </c:lineChart>
      <c:catAx>
        <c:axId val="1829938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616991"/>
        <c:crosses val="autoZero"/>
        <c:auto val="1"/>
        <c:lblAlgn val="ctr"/>
        <c:lblOffset val="100"/>
        <c:noMultiLvlLbl val="0"/>
      </c:catAx>
      <c:valAx>
        <c:axId val="16426169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993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F49F4-7142-4369-8D0A-49F9F844B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46ADC8-E5C9-466F-91D0-C98FC5727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543E8-F4EA-4E46-A2B0-DED9214B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969E9-7B09-4086-BCD9-E609AF5E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EBA0DF-BA94-435F-A814-17C7D22F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5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89138-2849-48EC-B5A1-A0ABEAD8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0414DC-6D79-4EA4-8C68-759A83B09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650E9-B1B4-4FF2-932E-7E8CA6FD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59B26-760B-4195-BDD7-7AE655DC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2C58F-85E7-4674-83B1-DD857F21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DD84B6-F9EB-4177-B4B0-95E3A91E2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484893-7C93-49B6-9953-858543566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B2E09-1C8B-4311-8B74-0A976E2C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3DDC1-E5E0-4B8D-9DFE-5A89AE26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39638A-B2C9-4490-8DA6-F42A2DB4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3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D4770-7B13-4646-9C7F-7101CB46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0BA5D-532A-4FEF-A793-7571AD512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D2BE9-66A3-4039-A4AB-A0E2D8A0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8AAF2-BACB-4312-BE19-EC267631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DB8D9-9776-47D2-92CA-CDBD7520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F92DD-235E-446B-869D-476DAAFD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3ADF8-4CED-48D3-A45A-CBA752D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B19CB-72EA-4E58-8FD2-C1C1037D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D7176-5234-4F4A-B48B-3497F809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EE46D-E4B4-4371-8ADB-4405818C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6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60C5-12B7-4533-880C-55920EB6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EC782-D796-44F5-A04A-99D58C9CF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C9214A-1DB4-4027-A98B-169B91C47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C582D3-CF70-4B31-9FB7-86197D92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39BE3-3ED4-4F6B-AB8A-E640366B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D15BD-12C5-4B1A-A090-00F99710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1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553F2-1847-4096-943C-B2B28DE9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80FE3-497A-4B23-8DF8-6BBE96654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E824FB-94E0-4D57-BA76-1B4A90C23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EA78D0-DFBC-41E8-9B40-A982471A5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CF3509-3AF4-4D1A-BE78-1DB00C33F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8A07CF-113D-453E-B035-BA5614DD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0FCCA5-E77C-4E79-9A8C-13C6FB26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CE3919-6BC6-4066-B958-B766CCE6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E5BE1-BCAD-4CBB-B8EA-B55980D4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F25F21-5602-49CF-801B-BA148584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CA423E-E5BC-4193-8EEA-50BEE302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5AE24E-D558-46F5-8DC4-C35C1338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3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9D8E79-5E69-4362-9BA3-C4131951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755212-A7D2-4311-BE52-4D000961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D6921D-F3E5-46BD-8569-FC87B334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4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0F0E-53C2-42D1-A653-25734899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90B74-4B06-456B-B6EB-95D8B697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7DC8FC-EE39-49CC-B10C-58BB86AB2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703EC-F071-4385-9BEC-ABE6EB91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29B04D-B5BC-40A9-93F9-3D663E4F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542393-E591-404A-8302-88529421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5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C2769-BF9D-4BF6-8186-FB86DCB6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1EF0B3-6F12-413F-9277-B7A7828E2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EED0D2-1B31-4182-9E6A-BF647DBA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0FC63-486B-43D0-B9C0-F81504EA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0E6D34-6D7B-4382-AEC4-4F90D0C4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58D06B-1BD7-4969-8CBA-8469E1E1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2B893-4B1A-42AA-9FF1-871C64D6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C2F757-0892-4D0B-B247-F614048F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93641-7378-4015-B024-1763A0FB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D167-8CB8-4B1B-83AA-C8BB4AF60A5F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CD8CF-1024-477E-B489-9465EEDA4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B198A-B20E-42D4-A8A8-B901AC0FC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CD7F-C4A0-42BC-B464-5B4A35305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9DA30394-C400-C1C7-04E1-14EFF78C9EE7}"/>
              </a:ext>
            </a:extLst>
          </p:cNvPr>
          <p:cNvSpPr txBox="1">
            <a:spLocks noChangeArrowheads="1"/>
          </p:cNvSpPr>
          <p:nvPr/>
        </p:nvSpPr>
        <p:spPr>
          <a:xfrm>
            <a:off x="2417953" y="481711"/>
            <a:ext cx="6982079" cy="558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ни единому уму,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имевшему учительскую прыть,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не удалось открыть тому,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сам не собирался их открыть.</a:t>
            </a:r>
          </a:p>
          <a:p>
            <a:pPr>
              <a:spcBef>
                <a:spcPct val="0"/>
              </a:spcBef>
              <a:defRPr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***********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морали – глупая морока,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лучшая, чем дуть на облака;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смешна бессмысленность урока,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пафос твой смешит ученика.</a:t>
            </a:r>
          </a:p>
          <a:p>
            <a:pPr algn="r">
              <a:defRPr/>
            </a:pP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Губерман</a:t>
            </a:r>
          </a:p>
        </p:txBody>
      </p:sp>
    </p:spTree>
    <p:extLst>
      <p:ext uri="{BB962C8B-B14F-4D97-AF65-F5344CB8AC3E}">
        <p14:creationId xmlns:p14="http://schemas.microsoft.com/office/powerpoint/2010/main" val="29664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внешний, стары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62D1F50F-77B6-4BB2-88AC-B64C913AA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3" b="362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FD6E6-6BBF-4259-9020-5EA69F8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991706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 1948 года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начало исхода палестинцев со своих земель</a:t>
            </a:r>
          </a:p>
        </p:txBody>
      </p:sp>
    </p:spTree>
    <p:extLst>
      <p:ext uri="{BB962C8B-B14F-4D97-AF65-F5344CB8AC3E}">
        <p14:creationId xmlns:p14="http://schemas.microsoft.com/office/powerpoint/2010/main" val="133311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B51945-1237-4697-9E0B-B2C66B5B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Отметьте на схеме важные даты, способствующие эскалации конфликта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123DEF7-1431-4011-9F8B-C622E2176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439498"/>
              </p:ext>
            </p:extLst>
          </p:nvPr>
        </p:nvGraphicFramePr>
        <p:xfrm>
          <a:off x="3935003" y="482885"/>
          <a:ext cx="7787810" cy="62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18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BC65C-F3A5-40E2-9CDF-F2420428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взялся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мужчина, человек, фотография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E7F841C2-C9E7-40BE-B7B8-045060F2EF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8140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91AF71B-C72C-41D1-A534-29B42ED8E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потрясение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катаклизм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применён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Ма’на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аль-Накба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сирийским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Зурейком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1948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исходу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725 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палестинских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арабов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Арабо-израильской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656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E3C23CE-4338-4A4D-8218-19702164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en-US" sz="25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5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en-US" sz="25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en-US" sz="25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</a:t>
            </a:r>
            <a:r>
              <a:rPr lang="en-US" sz="25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lang="en-US" sz="25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Холокоста</a:t>
            </a:r>
            <a:endParaRPr lang="en-US" sz="25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6AE9F56-6E58-4BF5-ADA1-ED9801747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0900" y="952500"/>
            <a:ext cx="6896100" cy="3239356"/>
          </a:xfrm>
        </p:spPr>
        <p:txBody>
          <a:bodyPr wrap="square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 </a:t>
            </a: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истребление отдельных групп населения по расовым, национальным, этническим и религиозным признакам, а также умышленное создание жизненных условий, рассчитанных на их уничтожение.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Холокост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преследование и массовое уничтожение нацистами представителей различных этнических и социальных групп в период существования нацистской Германии в период с 1933 по 1945 годы. Одно из наиболее ярких и рельефных выражений антисемитизма в истории.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введен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обиход известным писателем, лауреатом Нобелевской премии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Визелем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прошедшим через лагеря смерти.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A0B31D5-2117-4C0D-AE46-BB621456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900" y="4263774"/>
            <a:ext cx="6896100" cy="2280863"/>
          </a:xfrm>
        </p:spPr>
        <p:txBody>
          <a:bodyPr wrap="square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Еврейское слово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на русский язык означает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бедствие», «катастрофа»; всеобъемлющее разрушение и разорение (в Библии: Ис. 10:3; 47:11;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Цфан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1:15; Иов 30:32; Пр. 1:27;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35:8; 63:10). Употребляется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обозначения действий немецких нацистов, осуществлявших цель планомерного уничтожения еврейского народа как этноса. </a:t>
            </a:r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81543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327093-EE30-42A2-8429-CEAF0CF46A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9619" b="1"/>
          <a:stretch/>
        </p:blipFill>
        <p:spPr>
          <a:xfrm>
            <a:off x="838200" y="2489200"/>
            <a:ext cx="5295900" cy="36703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8A7958-4DE5-4CA7-BCD1-DB65608F6B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r="9543" b="-1"/>
          <a:stretch/>
        </p:blipFill>
        <p:spPr>
          <a:xfrm>
            <a:off x="6210300" y="2489200"/>
            <a:ext cx="5118100" cy="3670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7B2F-2696-4903-B80A-111BD32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Эйлера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200" dirty="0" err="1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Шоа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кажется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верной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785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BC6A7-5777-4A25-A7AE-5A6C9507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палестинцев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DDB5B-650A-402D-94D0-F1AED7A37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685463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1949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периодизацией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Арабо-израильской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51435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паника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бежать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Хайфу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Яффа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Хайфа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Лидде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6" name="Объект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5158D69-E5F2-46A2-9903-28996F81BE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1378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8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трава, поле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0D3C6764-06E2-4A79-9743-3CC80FB5E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D844-A183-4960-BEB1-7FD44D54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Прочитайте тексты и ответьте на вопросы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02BA01-BFAA-F03A-82AA-8F29A7AB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288" y="279400"/>
            <a:ext cx="3703320" cy="626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беженцев (экономическое, политическое и социокультурное положение в Израиле и соседних странах)</a:t>
            </a:r>
          </a:p>
          <a:p>
            <a:pPr lvl="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>
                <a:solidFill>
                  <a:srgbClr val="332C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ООН палестинскими беженцами являются: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i="1" dirty="0">
                <a:solidFill>
                  <a:srgbClr val="1F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«Лица чьим обычным местом жительства в период между июнем 1946 и маем 1948 гг. или в июне [1967 г.] была Палестина и которые потеряли свои дома и средства к существованию в результате арабо-израильского конфликта 1948 г.»</a:t>
            </a:r>
          </a:p>
          <a:p>
            <a:pPr lvl="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dirty="0">
                <a:solidFill>
                  <a:srgbClr val="1F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получения гражданства, трудные бытовые условия и неполные политические права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5CEC8A-C581-4C9A-2D70-AA44F359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4" y="1664208"/>
            <a:ext cx="3337079" cy="30998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en-US" sz="2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Накбы</a:t>
            </a:r>
            <a:r>
              <a:rPr lang="en-US" sz="2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614BED9-18E1-9B2E-30D1-809A4B60BB40}"/>
              </a:ext>
            </a:extLst>
          </p:cNvPr>
          <p:cNvSpPr txBox="1">
            <a:spLocks/>
          </p:cNvSpPr>
          <p:nvPr/>
        </p:nvSpPr>
        <p:spPr>
          <a:xfrm>
            <a:off x="8467344" y="235712"/>
            <a:ext cx="3510535" cy="638657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коллективной памяти: попытка стереть палестинский нарратив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 Эдварда Саида: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«Воспоминания палестинцев об исходе также колеблются между сложностью репрезентации самого события и образцом своего опыта. 1948 год был и первым событием, и слепым пятном повествования, которое определяет «до» и «после» трагедии; исход является нормативным обвинением, соразмерным нанесенной несправедливости. Помимо отрицания их существования и дематериализации исхода, третий уровень отрицания - это стирание арабского прошлого Палестины»</a:t>
            </a:r>
          </a:p>
        </p:txBody>
      </p:sp>
    </p:spTree>
    <p:extLst>
      <p:ext uri="{BB962C8B-B14F-4D97-AF65-F5344CB8AC3E}">
        <p14:creationId xmlns:p14="http://schemas.microsoft.com/office/powerpoint/2010/main" val="273331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человек, внутренний, мужчина, улыбается&#10;&#10;Автоматически созданное описание">
            <a:extLst>
              <a:ext uri="{FF2B5EF4-FFF2-40B4-BE49-F238E27FC236}">
                <a16:creationId xmlns:a16="http://schemas.microsoft.com/office/drawing/2014/main" id="{AD64FD98-7CFE-4BB3-BF33-15115FC8E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584"/>
          <a:stretch/>
        </p:blipFill>
        <p:spPr>
          <a:xfrm>
            <a:off x="6256859" y="526119"/>
            <a:ext cx="2648371" cy="356086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6EC01-8CC3-40EA-813F-5767D01F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5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en-US" sz="5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лицах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Объект 8" descr="Изображение выглядит как человек, мужчина, фотография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0F546133-1B2F-406A-BC03-3B8AD79E41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r="6991" b="-3"/>
          <a:stretch/>
        </p:blipFill>
        <p:spPr>
          <a:xfrm>
            <a:off x="320041" y="531922"/>
            <a:ext cx="2659472" cy="35492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мужчина, костюм, очки&#10;&#10;Автоматически созданное описание">
            <a:extLst>
              <a:ext uri="{FF2B5EF4-FFF2-40B4-BE49-F238E27FC236}">
                <a16:creationId xmlns:a16="http://schemas.microsoft.com/office/drawing/2014/main" id="{3548DF60-9407-403D-B2D2-49F9E9C15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6297"/>
          <a:stretch/>
        </p:blipFill>
        <p:spPr>
          <a:xfrm>
            <a:off x="3290143" y="441950"/>
            <a:ext cx="2646677" cy="372919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6" descr="Изображение выглядит как мужчина, человек, фотография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19F00841-5661-4C4E-9B91-8F7C3580A9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1" b="1"/>
          <a:stretch/>
        </p:blipFill>
        <p:spPr>
          <a:xfrm>
            <a:off x="9225269" y="512845"/>
            <a:ext cx="2648372" cy="363203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9313-2F19-48C5-94D4-B26E5DBC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842481"/>
            <a:ext cx="6140449" cy="1248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Зурейк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мужчина, человек, фотография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66856AA2-EFAA-4776-B47E-3DC6F9FC55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4951"/>
          <a:stretch/>
        </p:blipFill>
        <p:spPr>
          <a:xfrm>
            <a:off x="-41070" y="-2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04F26-A6F8-46CF-B9A0-667019043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1" y="1880171"/>
            <a:ext cx="6449316" cy="445898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теоретиков арабского национализма;</a:t>
            </a:r>
          </a:p>
          <a:p>
            <a:pPr algn="just"/>
            <a:r>
              <a:rPr lang="ru-RU" sz="24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 понятие «</a:t>
            </a:r>
            <a:r>
              <a:rPr lang="ru-RU" sz="24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sz="24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</p:txBody>
      </p:sp>
    </p:spTree>
    <p:extLst>
      <p:ext uri="{BB962C8B-B14F-4D97-AF65-F5344CB8AC3E}">
        <p14:creationId xmlns:p14="http://schemas.microsoft.com/office/powerpoint/2010/main" val="171424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66408-58B8-69A7-31A6-F31A1580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040" y="109093"/>
            <a:ext cx="6848856" cy="136309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ВВП развивающихся стран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8DA30-0026-7DDA-F30A-9C53FBCC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719073"/>
            <a:ext cx="11594592" cy="3950208"/>
          </a:xfrm>
        </p:spPr>
        <p:txBody>
          <a:bodyPr>
            <a:normAutofit fontScale="92500" lnSpcReduction="10000"/>
          </a:bodyPr>
          <a:lstStyle/>
          <a:p>
            <a:pPr marL="6191250" indent="-6191250">
              <a:buNone/>
            </a:pPr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≈   500 $ тыс. на человека – КНДР</a:t>
            </a:r>
            <a:r>
              <a:rPr lang="ru-RU" sz="4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, Йемен, Судан, Афганистан</a:t>
            </a:r>
            <a:endParaRPr lang="ru-RU" sz="40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≈ 1500 $ тыс. на человека – сектор Газа</a:t>
            </a:r>
          </a:p>
          <a:p>
            <a:pPr marL="0" indent="0">
              <a:buNone/>
            </a:pPr>
            <a:r>
              <a:rPr lang="ru-RU" sz="4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&lt; 4000 </a:t>
            </a:r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$ тыс. на человека – </a:t>
            </a:r>
            <a:r>
              <a:rPr lang="ru-RU" sz="4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Узбекистан</a:t>
            </a:r>
          </a:p>
          <a:p>
            <a:pPr marL="6191250" indent="-6191250">
              <a:buNone/>
            </a:pPr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≈ </a:t>
            </a:r>
            <a:r>
              <a:rPr lang="ru-RU" sz="4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4000 </a:t>
            </a:r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$ тыс. на человека – </a:t>
            </a:r>
            <a:r>
              <a:rPr lang="ru-RU" sz="4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Западный берег </a:t>
            </a:r>
            <a:r>
              <a:rPr lang="ru-RU" sz="4000" b="0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р.Иордан</a:t>
            </a:r>
            <a:r>
              <a:rPr lang="ru-RU" sz="4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r>
              <a:rPr lang="ru-RU" sz="4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Украина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≈ 5000 $ тыс. на человека – Таиланд</a:t>
            </a:r>
          </a:p>
          <a:p>
            <a:pPr marL="0" indent="0">
              <a:buNone/>
            </a:pPr>
            <a:endParaRPr lang="ru-RU" sz="4000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43A3B-C630-4E95-9656-0998B64B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1862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Эдвард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Саид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63236-A5B5-486C-A8FC-3FEC03BAA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499" y="1828800"/>
            <a:ext cx="5771017" cy="434816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мериканский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Ориентализм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жёстко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критикующей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воззрения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обвиняющей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западную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колониализма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палестинского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Палестинского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5" descr="Изображение выглядит как человек, мужчина, фотография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D81CA8CE-8434-4A37-8C89-6FEE7A2AC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r="927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9513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4A6F3-2D21-48A8-AE72-B8D42BC0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4530"/>
            <a:ext cx="4394200" cy="1520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Талал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абу-Газале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F6ABE-7B2C-4C17-8825-A385AF323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499" y="1921267"/>
            <a:ext cx="5188449" cy="465419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Талал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Абу-Газале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влиятельных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арабском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Талал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Абу-Газале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опирается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тонкое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возрождения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арабских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исламских</a:t>
            </a:r>
            <a:r>
              <a:rPr lang="en-US" sz="1800" b="1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 descr="Изображение выглядит как человек, мужчина, костюм, очки&#10;&#10;Автоматически созданное описание">
            <a:extLst>
              <a:ext uri="{FF2B5EF4-FFF2-40B4-BE49-F238E27FC236}">
                <a16:creationId xmlns:a16="http://schemas.microsoft.com/office/drawing/2014/main" id="{2975CB5C-54D6-4CA2-A328-53D3B6A65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r="1" b="29029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458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96AF-E25B-47AC-AFAE-819415F7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75" y="11854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Тамир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25F6B-C15C-471E-BD60-58DBFD5D6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5850"/>
            <a:ext cx="5387967" cy="4251113"/>
          </a:xfrm>
        </p:spPr>
        <p:txBody>
          <a:bodyPr vert="horz" lIns="91440" tIns="45720" rIns="91440" bIns="45720" rtlCol="0">
            <a:normAutofit/>
          </a:bodyPr>
          <a:lstStyle/>
          <a:p>
            <a:pPr mar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Израильская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(2006-2009);</a:t>
            </a:r>
          </a:p>
          <a:p>
            <a:pPr mar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 descr="Изображение выглядит как человек, внутренний, мужчина, улыбается&#10;&#10;Автоматически созданное описание">
            <a:extLst>
              <a:ext uri="{FF2B5EF4-FFF2-40B4-BE49-F238E27FC236}">
                <a16:creationId xmlns:a16="http://schemas.microsoft.com/office/drawing/2014/main" id="{D887FCAD-1A1C-47BB-91A1-A370530C93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" r="-2" b="2169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930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512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44AD6-CB5E-4083-AB70-37C3DE9C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Накбы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15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к, внеш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980FEA58-689C-4DA7-A896-A23BAAE9D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 r="1" b="961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D3FD9-7D18-4B4B-8C91-50A3A4921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2563" y="452062"/>
            <a:ext cx="4181347" cy="60842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выступлениями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митингами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палестинцев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Израиле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Западном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секторе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палестинских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беженцев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арабских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государствах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472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614DF5F-822B-4DD2-83DC-79A616D9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домашнему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заданию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endParaRPr lang="en-US" sz="22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83F0AC-83C9-4456-8E7E-E4175EA4B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342" y="750013"/>
            <a:ext cx="4037743" cy="4926887"/>
          </a:xfrm>
        </p:spPr>
        <p:txBody>
          <a:bodyPr wrap="square" anchor="t"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«ушедших палестинцев»: почему числовые данные разнятся?</a:t>
            </a:r>
          </a:p>
          <a:p>
            <a:pPr marL="514350" indent="-514350" algn="just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можно ли между ними поставить знак «равно»?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компромисса: как можно преодолеть противоречия? 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арабского национализма – это последствие событий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D7D550-F222-42D2-AE9E-7E3727CC1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1800" y="750013"/>
            <a:ext cx="3845674" cy="5599415"/>
          </a:xfrm>
        </p:spPr>
        <p:txBody>
          <a:bodyPr wrap="square" anchor="t"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эссе: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(упомянуть: 1 термин, 1 имя и 1 дату при характеристике темы)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(2 Ваших тезиса и их аргументация)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(обобщенный вывод на вопрос, поставленный во введении)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029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ADAA7-E750-40F1-B68B-F271E089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282" y="5093208"/>
            <a:ext cx="9319509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– символ событий «</a:t>
            </a:r>
            <a:r>
              <a:rPr lang="ru-RU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Накбы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Изображение выглядит как человек, внешний, здание, рот&#10;&#10;Автоматически созданное описание">
            <a:extLst>
              <a:ext uri="{FF2B5EF4-FFF2-40B4-BE49-F238E27FC236}">
                <a16:creationId xmlns:a16="http://schemas.microsoft.com/office/drawing/2014/main" id="{E0B729A9-424D-45B0-B96A-563546A982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 r="-1" b="16368"/>
          <a:stretch/>
        </p:blipFill>
        <p:spPr>
          <a:xfrm>
            <a:off x="321564" y="243735"/>
            <a:ext cx="11548872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ешний, фотография, стары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020F8AEA-BF40-41FF-AEF7-BCD5607A6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60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790D78-41E3-4D16-B9EE-0D08F538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488" y="2085655"/>
            <a:ext cx="5404205" cy="24247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1400" dirty="0"/>
            </a:br>
            <a:b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признавать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Аврелий</a:t>
            </a:r>
            <a:r>
              <a:rPr lang="en-US" sz="3600" i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Марков</a:t>
            </a:r>
            <a:br>
              <a:rPr lang="en-US" sz="1400" i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0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66408-58B8-69A7-31A6-F31A1580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040" y="109093"/>
            <a:ext cx="6848856" cy="13630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Структура ВВП сектора Газа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8DA30-0026-7DDA-F30A-9C53FBCC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719073"/>
            <a:ext cx="11750040" cy="4745735"/>
          </a:xfrm>
        </p:spPr>
        <p:txBody>
          <a:bodyPr>
            <a:noAutofit/>
          </a:bodyPr>
          <a:lstStyle/>
          <a:p>
            <a:pPr marL="6191250" indent="-6191250">
              <a:lnSpc>
                <a:spcPct val="170000"/>
              </a:lnSpc>
              <a:buNone/>
            </a:pP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26 % – госаппарат, ХАМАС</a:t>
            </a:r>
          </a:p>
          <a:p>
            <a:pPr marL="1527175" indent="-1527175">
              <a:lnSpc>
                <a:spcPct val="170000"/>
              </a:lnSpc>
              <a:buNone/>
            </a:pP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18 % – экспорт (</a:t>
            </a:r>
            <a:r>
              <a:rPr lang="ru-RU" sz="24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Египет – 11 %, Пакистан – 9 %, Йемен – 6 %)</a:t>
            </a:r>
            <a:endParaRPr lang="ru-RU" sz="24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24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55 % – </a:t>
            </a: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(Египет – 20 %, Пакистан </a:t>
            </a:r>
            <a:r>
              <a:rPr lang="ru-RU" sz="24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18 %)</a:t>
            </a:r>
          </a:p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получаешь зарубежную помощь,  нет смысла развивать собственную экономику</a:t>
            </a:r>
          </a:p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b="0" i="1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 лет пребывания Хамаса у власти ВВП сектора Газа сократился в 2 раза, </a:t>
            </a:r>
          </a:p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b="0" i="1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i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Западном берегу </a:t>
            </a:r>
            <a:r>
              <a:rPr lang="ru-RU" sz="2400" i="1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р.Иордан</a:t>
            </a:r>
            <a:r>
              <a:rPr lang="ru-RU" sz="2400" i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вырос в 2 раза </a:t>
            </a:r>
          </a:p>
        </p:txBody>
      </p:sp>
    </p:spTree>
    <p:extLst>
      <p:ext uri="{BB962C8B-B14F-4D97-AF65-F5344CB8AC3E}">
        <p14:creationId xmlns:p14="http://schemas.microsoft.com/office/powerpoint/2010/main" val="268033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ADAA7-E750-40F1-B68B-F271E089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26" y="5093208"/>
            <a:ext cx="10449666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ключ от Вашего дома. </a:t>
            </a:r>
            <a:b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чем у Вас ассоциируется его наличие?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Изображение выглядит как человек, внешний, здание, рот&#10;&#10;Автоматически созданное описание">
            <a:extLst>
              <a:ext uri="{FF2B5EF4-FFF2-40B4-BE49-F238E27FC236}">
                <a16:creationId xmlns:a16="http://schemas.microsoft.com/office/drawing/2014/main" id="{E0B729A9-424D-45B0-B96A-563546A982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 r="-1" b="16368"/>
          <a:stretch/>
        </p:blipFill>
        <p:spPr>
          <a:xfrm>
            <a:off x="321564" y="243735"/>
            <a:ext cx="11548872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7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C1466-1B9D-4BC4-8B26-B71994279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821" y="1572768"/>
            <a:ext cx="3377183" cy="3143751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израильтян - юбилей. 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палестинцев -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Элиас Хури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внешний, снег, здани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4AFFC7E-44B5-4738-86ED-63817141A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внешний, трава, поле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DE69C55-A233-4649-978B-5D1CF5DD2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3177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ешний, лошадиные, мотоцикл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7B6CA280-9E9E-475D-B74E-2ECF8D0A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r="8076" b="-2"/>
          <a:stretch/>
        </p:blipFill>
        <p:spPr>
          <a:xfrm>
            <a:off x="6139168" y="0"/>
            <a:ext cx="609600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3B342D-CA81-493E-AB5B-18E3A6ABC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626" y="1764792"/>
            <a:ext cx="3606230" cy="2951354"/>
          </a:xfrm>
          <a:noFill/>
        </p:spPr>
        <p:txBody>
          <a:bodyPr anchor="ctr">
            <a:no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отголосок Холокоста?»</a:t>
            </a:r>
            <a:br>
              <a:rPr lang="ru-RU" sz="32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.Буздалина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выпускница</a:t>
            </a:r>
            <a:b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ИФФ ЧелГУ</a:t>
            </a:r>
            <a:endParaRPr lang="ru-RU" sz="2000" i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7D34C19-8351-4EC5-8302-EA949972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968" y="1282700"/>
            <a:ext cx="3016504" cy="4455416"/>
          </a:xfrm>
        </p:spPr>
        <p:txBody>
          <a:bodyPr anchor="ctr">
            <a:no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карты и подумайте, с чем может быть связано становление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анклавности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палестинских территорий? Почему они селились именно здесь? Какими способами может достигаться сокращение численности арабского населения?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9ED609F-B8EF-418D-879D-227E84433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148975"/>
            <a:ext cx="3708400" cy="6277035"/>
          </a:xfrm>
        </p:spPr>
      </p:pic>
      <p:pic>
        <p:nvPicPr>
          <p:cNvPr id="7" name="Рисунок 6" descr="Изображение выглядит как карта&#10;ьь&#10;Автоматически созданное описание">
            <a:extLst>
              <a:ext uri="{FF2B5EF4-FFF2-40B4-BE49-F238E27FC236}">
                <a16:creationId xmlns:a16="http://schemas.microsoft.com/office/drawing/2014/main" id="{D6C0D64B-DD24-4F79-8999-04DF59E2F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44" y="148974"/>
            <a:ext cx="4391152" cy="63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8F612-6BCC-465A-83F1-708FB44F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79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событий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79DFD-A65D-426B-9780-7BD72C15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44168"/>
            <a:ext cx="4136136" cy="4815332"/>
          </a:xfrm>
        </p:spPr>
        <p:txBody>
          <a:bodyPr wrap="square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1880-1900: подъем сионистского движения: начало поселенческого сионизма.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1897 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Всемирный сионистский конгресс в Базеле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Первая мировая война: увеличение числа евреев на территории Палестины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ноября 1917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«Декларация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Бальфура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создание «национального очага еврейского народа» на территории Палестины.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Британия получила мандат на управление Палестиной.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5729B-B4E8-4FB6-B03B-7171CB99FE6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8048" y="1216152"/>
            <a:ext cx="6993812" cy="5071364"/>
          </a:xfrm>
        </p:spPr>
        <p:txBody>
          <a:bodyPr wrap="square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Вторая мировая война и события Холокоста: активная миграция евреев на территорию Палестины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комиссия Пиля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1937-1948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нелегальная деятельность «Моссад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-Алия бет»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Послевоенное время (1945-1948): международное решение территориального конфликта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отказ Британии от мандата на Палестину;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1947 года ООН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 план раздела Палестины. На следующий день началась арабо-израильская война.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мая 1948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Британская армия покинула эту территорию. В тот же день сионистское движение в Палестине объявило о создании новой страны – Израиля, а на следующий день – </a:t>
            </a:r>
          </a:p>
          <a:p>
            <a:pPr marL="0" indent="0" algn="just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 1948 года начался исход палестинцев под названием «ан-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37022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1C7ED-B426-4FE2-AF73-F396978C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404" y="618681"/>
            <a:ext cx="292296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</a:t>
            </a:r>
            <a:r>
              <a:rPr lang="en-US" sz="3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lang="en-US" sz="3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3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Накба</a:t>
            </a:r>
            <a:r>
              <a:rPr lang="en-US" sz="3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9DED3FC-34B6-4440-AF97-F37F65A2F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0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46066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1270</Words>
  <Application>Microsoft Office PowerPoint</Application>
  <PresentationFormat>Широкоэкранный</PresentationFormat>
  <Paragraphs>100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ВВП развивающихся стран</vt:lpstr>
      <vt:lpstr>Структура ВВП сектора Газа</vt:lpstr>
      <vt:lpstr>Возьмите ключ от Вашего дома.  С чем у Вас ассоциируется его наличие?</vt:lpstr>
      <vt:lpstr>«Для израильтян - юбилей.  Для палестинцев - Накба»        Элиас Хури</vt:lpstr>
      <vt:lpstr>«Накба»: отголосок Холокоста?»  Е.Буздалина, выпускница  ИФФ ЧелГУ</vt:lpstr>
      <vt:lpstr>Рассмотрите карты и подумайте, с чем может быть связано становление «анклавности» палестинских территорий? Почему они селились именно здесь? Какими способами может достигаться сокращение численности арабского населения?  </vt:lpstr>
      <vt:lpstr>Предпосылки событий «Накба»</vt:lpstr>
      <vt:lpstr>Предпосылки событий «Накба»</vt:lpstr>
      <vt:lpstr>Презентация PowerPoint</vt:lpstr>
      <vt:lpstr>Задание 1. Отметьте на схеме важные даты, способствующие эскалации конфликта</vt:lpstr>
      <vt:lpstr>Откуда взялся термин «Накба»?</vt:lpstr>
      <vt:lpstr>Понятие «Накба» в контексте событий Холокоста</vt:lpstr>
      <vt:lpstr>Задание 2. Схематично изобразите с помощью «кругов Эйлера» соотношение следующих понятий: Геноцид, Холокост, Накба, Шоа. Какая версия из двух Вам кажется более верной? Объясните.</vt:lpstr>
      <vt:lpstr>Исход палестинцев: этапы</vt:lpstr>
      <vt:lpstr>Задание 3. Прочитайте тексты и ответьте на вопросы</vt:lpstr>
      <vt:lpstr>Проявления «Накбы»</vt:lpstr>
      <vt:lpstr>«Накба» в лицах </vt:lpstr>
      <vt:lpstr>1) Константин Зурейк</vt:lpstr>
      <vt:lpstr>2) Эдвард Саид</vt:lpstr>
      <vt:lpstr>3) Талал абу-Газале</vt:lpstr>
      <vt:lpstr>4) Юли Тамир</vt:lpstr>
      <vt:lpstr>День «Накбы» – 15 мая</vt:lpstr>
      <vt:lpstr>Инструктаж по домашнему заданию: напишите эссе на одну из тем</vt:lpstr>
      <vt:lpstr>Ключ – символ событий «Накбы»</vt:lpstr>
      <vt:lpstr>   Быть человеком — это уметь признавать свои ошибки.  Аврелий Марков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Возьмите ключ от Вашего дома. С чем у Вас ассоциируется его наличие?</dc:title>
  <dc:creator>Екатерина Артемовна Буздалина</dc:creator>
  <cp:lastModifiedBy>Вячеслав Кузнецов</cp:lastModifiedBy>
  <cp:revision>5</cp:revision>
  <dcterms:created xsi:type="dcterms:W3CDTF">2020-12-10T20:06:21Z</dcterms:created>
  <dcterms:modified xsi:type="dcterms:W3CDTF">2023-11-02T20:45:41Z</dcterms:modified>
</cp:coreProperties>
</file>